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9" r:id="rId1"/>
    <p:sldMasterId id="2147483669" r:id="rId2"/>
  </p:sldMasterIdLst>
  <p:notesMasterIdLst>
    <p:notesMasterId r:id="rId49"/>
  </p:notesMasterIdLst>
  <p:sldIdLst>
    <p:sldId id="714" r:id="rId3"/>
    <p:sldId id="710" r:id="rId4"/>
    <p:sldId id="715" r:id="rId5"/>
    <p:sldId id="719" r:id="rId6"/>
    <p:sldId id="721" r:id="rId7"/>
    <p:sldId id="724" r:id="rId8"/>
    <p:sldId id="722" r:id="rId9"/>
    <p:sldId id="725" r:id="rId10"/>
    <p:sldId id="723" r:id="rId11"/>
    <p:sldId id="726" r:id="rId12"/>
    <p:sldId id="720" r:id="rId13"/>
    <p:sldId id="732" r:id="rId14"/>
    <p:sldId id="733" r:id="rId15"/>
    <p:sldId id="727" r:id="rId16"/>
    <p:sldId id="728" r:id="rId17"/>
    <p:sldId id="730" r:id="rId18"/>
    <p:sldId id="716" r:id="rId19"/>
    <p:sldId id="734" r:id="rId20"/>
    <p:sldId id="740" r:id="rId21"/>
    <p:sldId id="749" r:id="rId22"/>
    <p:sldId id="735" r:id="rId23"/>
    <p:sldId id="741" r:id="rId24"/>
    <p:sldId id="750" r:id="rId25"/>
    <p:sldId id="736" r:id="rId26"/>
    <p:sldId id="751" r:id="rId27"/>
    <p:sldId id="752" r:id="rId28"/>
    <p:sldId id="743" r:id="rId29"/>
    <p:sldId id="744" r:id="rId30"/>
    <p:sldId id="753" r:id="rId31"/>
    <p:sldId id="737" r:id="rId32"/>
    <p:sldId id="745" r:id="rId33"/>
    <p:sldId id="746" r:id="rId34"/>
    <p:sldId id="754" r:id="rId35"/>
    <p:sldId id="738" r:id="rId36"/>
    <p:sldId id="747" r:id="rId37"/>
    <p:sldId id="755" r:id="rId38"/>
    <p:sldId id="748" r:id="rId39"/>
    <p:sldId id="756" r:id="rId40"/>
    <p:sldId id="739" r:id="rId41"/>
    <p:sldId id="757" r:id="rId42"/>
    <p:sldId id="758" r:id="rId43"/>
    <p:sldId id="759" r:id="rId44"/>
    <p:sldId id="760" r:id="rId45"/>
    <p:sldId id="761" r:id="rId46"/>
    <p:sldId id="762" r:id="rId47"/>
    <p:sldId id="718" r:id="rId48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" id="{7AD63337-F0AE-C24C-B298-026ED8A00414}">
          <p14:sldIdLst>
            <p14:sldId id="714"/>
          </p14:sldIdLst>
        </p14:section>
        <p14:section name="Motivation" id="{46C71E97-F1B4-A24C-83FC-D3240F718E7C}">
          <p14:sldIdLst>
            <p14:sldId id="710"/>
          </p14:sldIdLst>
        </p14:section>
        <p14:section name="Proposed Method" id="{9A748B1F-55D8-6842-8470-A79846166790}">
          <p14:sldIdLst>
            <p14:sldId id="715"/>
            <p14:sldId id="719"/>
            <p14:sldId id="721"/>
            <p14:sldId id="724"/>
            <p14:sldId id="722"/>
            <p14:sldId id="725"/>
            <p14:sldId id="723"/>
            <p14:sldId id="726"/>
            <p14:sldId id="720"/>
            <p14:sldId id="732"/>
            <p14:sldId id="733"/>
            <p14:sldId id="727"/>
            <p14:sldId id="728"/>
            <p14:sldId id="730"/>
          </p14:sldIdLst>
        </p14:section>
        <p14:section name="Experiments &amp; Result" id="{0516C425-80E1-374F-81C9-8B27B1650AC0}">
          <p14:sldIdLst>
            <p14:sldId id="716"/>
            <p14:sldId id="734"/>
            <p14:sldId id="740"/>
            <p14:sldId id="749"/>
            <p14:sldId id="735"/>
            <p14:sldId id="741"/>
            <p14:sldId id="750"/>
            <p14:sldId id="736"/>
            <p14:sldId id="751"/>
            <p14:sldId id="752"/>
            <p14:sldId id="743"/>
            <p14:sldId id="744"/>
            <p14:sldId id="753"/>
            <p14:sldId id="737"/>
            <p14:sldId id="745"/>
            <p14:sldId id="746"/>
            <p14:sldId id="754"/>
            <p14:sldId id="738"/>
            <p14:sldId id="747"/>
            <p14:sldId id="755"/>
            <p14:sldId id="748"/>
            <p14:sldId id="756"/>
          </p14:sldIdLst>
        </p14:section>
        <p14:section name="Conclusions" id="{783DA0FB-F91C-9948-9CD4-A671788899CC}">
          <p14:sldIdLst>
            <p14:sldId id="739"/>
            <p14:sldId id="757"/>
            <p14:sldId id="758"/>
            <p14:sldId id="759"/>
            <p14:sldId id="760"/>
            <p14:sldId id="761"/>
            <p14:sldId id="762"/>
          </p14:sldIdLst>
        </p14:section>
        <p14:section name="References" id="{31E296A9-5DBD-6049-A87E-13851444A6FC}">
          <p14:sldIdLst>
            <p14:sldId id="7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9" autoAdjust="0"/>
    <p:restoredTop sz="90960" autoAdjust="0"/>
  </p:normalViewPr>
  <p:slideViewPr>
    <p:cSldViewPr>
      <p:cViewPr>
        <p:scale>
          <a:sx n="123" d="100"/>
          <a:sy n="123" d="100"/>
        </p:scale>
        <p:origin x="576" y="25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1/13/21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WHICH FEATURES (e.g.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Pd,Qd,Pg,Qg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or outage event time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tevent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SHOULD BE GIVEN RANDOMNESS? 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22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WHAT IS EXPONENTIAL MODEL???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2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HOW TO APPLY TRAPEZOIDAL RULE TO A DISCRETE POINT???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HOW THE LINEAR INTERPOLATION WORKS IN HERE???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4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WHY DO WE NEED TO COMPARE THE PERFOMANCE BETWEEN RECT AND POLAR???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WHY DO WE NEED TO COMPARE THE PERFOMANCE BETWEEN RECT AND POLAR???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8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WHY DO WE NEED TO COMPARE THE PERFOMANCE BETWEEN RECT AND POLAR???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WHY DO WE NEED TO KNOW ABOUT THE DENSITY OF THE JACOBIAN MATRICES???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0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0 with black highlights denotes the two initial events (N-2 contingency).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sequential numbers indicate the rest of the branch outages.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24 branches are off-line and cause a small island (within the dashed circle) in the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dots with additional red squares indicate buses where load shedding happens.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WHY A HEAVY-TAILED DIST IS EASILY FOUND IN HISTORICAL DATA AND CASCADING FAILURE MODELS???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WHAT IS THE EXACT MEANDING OF NOT PROPERLY MODELED???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0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Q. WHY DC MODEL TENDS TO PRODEUCE LONGER SCENARIOS???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2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D5CB1-AD94-334F-8DE4-A413257E7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2A756-2E33-D546-B3FB-557369187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8238B-B5E3-A047-A7FA-180D17D51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86904-B73D-7C48-826D-1E37255DE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CBDAE-ED67-474F-AB3D-041667475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B99C2-0838-2C4F-9C1E-A0E9F3D07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8CC8BC-FB8A-524A-9C1F-C6FBFE9AC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04165-C751-B545-A4BD-395D35E15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4F661-B558-E640-8E3F-DEE6D82CD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A756-2E33-D546-B3FB-557369187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E2D60-F753-3E46-9EFF-0EE511814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5ABD0-22CF-1D43-A1CF-C7C2E82C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jhyun0919/jhyun0919.github.io/blob/master/assets/img/2021-01-05-COSMIC/COSMIC_Flowchart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igh%20enough%20prediction%20or%20detection%20accuracy.%20Extremely%20high%20computational%20efficiency%20compared%20to%20old%20methods.%20A%20GNN%20based%20model%20having%20significantly%20fewer%20nodes%20(trainable%20parameters)%20than%20other%20deep%20learning%20models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github.com/jhyun0919/GNN-and-Power-Systems/blob/master/Cascading%20Outage/codes/2.%20EDA.ipynb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cap="all" dirty="0" err="1">
                <a:solidFill>
                  <a:srgbClr val="BF5700"/>
                </a:solidFill>
                <a:latin typeface="Arial Black" charset="0"/>
              </a:rPr>
              <a:t>Jeehyun</a:t>
            </a:r>
            <a:r>
              <a:rPr lang="en-US" sz="1050" cap="all" dirty="0">
                <a:solidFill>
                  <a:srgbClr val="BF5700"/>
                </a:solidFill>
                <a:latin typeface="Arial Black" charset="0"/>
              </a:rPr>
              <a:t> park</a:t>
            </a:r>
            <a:endParaRPr lang="en-US" sz="1050" b="0" i="0" cap="all" baseline="0" dirty="0">
              <a:solidFill>
                <a:srgbClr val="BF5700"/>
              </a:solidFill>
              <a:latin typeface="Arial Black" charset="0"/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>
                <a:solidFill>
                  <a:srgbClr val="BF5700"/>
                </a:solidFill>
              </a:rPr>
              <a:t>M.S. Student,</a:t>
            </a:r>
            <a:r>
              <a:rPr lang="en-US" sz="1050" baseline="0" dirty="0">
                <a:solidFill>
                  <a:srgbClr val="BF5700"/>
                </a:solidFill>
              </a:rPr>
              <a:t> The University of Texas at Austin</a:t>
            </a:r>
            <a:endParaRPr lang="en-US" sz="1050" dirty="0">
              <a:solidFill>
                <a:srgbClr val="BF5700"/>
              </a:solidFill>
            </a:endParaRP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JA</a:t>
            </a:r>
            <a:r>
              <a:rPr lang="en-US" sz="1200" cap="all" dirty="0">
                <a:solidFill>
                  <a:srgbClr val="BF5700"/>
                </a:solidFill>
                <a:latin typeface="Arial Black" charset="0"/>
              </a:rPr>
              <a:t>N</a:t>
            </a: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 2021</a:t>
            </a:r>
            <a:endParaRPr lang="en-US" sz="1200" b="0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BF5700"/>
                </a:solidFill>
              </a:rPr>
              <a:t>Modeling of Cascading Failure in Power Systems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>
              <a:solidFill>
                <a:srgbClr val="BF57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A60D9-22CC-DE48-8779-9A314A797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3. Hybrid differential-algebraic formulation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What happens during cascading failures?		</a:t>
            </a:r>
          </a:p>
          <a:p>
            <a:pPr lvl="1"/>
            <a:r>
              <a:rPr lang="en-US" sz="2000" dirty="0"/>
              <a:t>The power systems many undergo discrete changes.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discrete event(s) will consequently change the systems dynamic response and algebraic equations.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changes may result in cascading failures, system islanding, and large blackouts.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3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4. Relay modeling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Five types of protective relays are modeled in COSMIC:</a:t>
            </a:r>
          </a:p>
          <a:p>
            <a:pPr lvl="1"/>
            <a:r>
              <a:rPr lang="en-US" sz="2000" dirty="0"/>
              <a:t>Over-current (OC) relays</a:t>
            </a:r>
          </a:p>
          <a:p>
            <a:pPr lvl="1"/>
            <a:r>
              <a:rPr lang="en-US" sz="2000" dirty="0"/>
              <a:t>Distance (DIST) relays</a:t>
            </a:r>
          </a:p>
          <a:p>
            <a:pPr lvl="1"/>
            <a:r>
              <a:rPr lang="en-US" sz="2000" dirty="0"/>
              <a:t>Temperature (TEMP) relays</a:t>
            </a:r>
          </a:p>
          <a:p>
            <a:pPr lvl="1"/>
            <a:r>
              <a:rPr lang="en-US" sz="2000" dirty="0"/>
              <a:t>Under-voltage load shedding (UVLS) relays</a:t>
            </a:r>
          </a:p>
          <a:p>
            <a:pPr lvl="1"/>
            <a:r>
              <a:rPr lang="en-US" sz="2000" dirty="0"/>
              <a:t>Under-frequency load shedding (UFLS)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4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5. Solving the hybrid DAE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400" dirty="0"/>
                  <a:t>		(4)</a:t>
                </a:r>
              </a:p>
              <a:p>
                <a:pPr marL="0" indent="0" algn="ctr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(5)</a:t>
                </a:r>
              </a:p>
              <a:p>
                <a:pPr marL="0" indent="0" algn="ctr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(6)</a:t>
                </a:r>
              </a:p>
              <a:p>
                <a:pPr marL="0" indent="0" algn="ctr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(7)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1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5. Solving the hybrid DAE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Trapezoidal rule</a:t>
                </a:r>
              </a:p>
              <a:p>
                <a:pPr lvl="1"/>
                <a:r>
                  <a:rPr lang="en-US" sz="2000" dirty="0"/>
                  <a:t>Integrate and solve the differential and algebraic equations.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			where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2"/>
                <a:stretch>
                  <a:fillRect l="-1080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9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5. Solving the hybrid DAE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COSMIC implements a variable time-step size</a:t>
            </a:r>
          </a:p>
          <a:p>
            <a:endParaRPr lang="en-US" sz="2400" dirty="0"/>
          </a:p>
          <a:p>
            <a:r>
              <a:rPr lang="en-US" sz="2400" dirty="0"/>
              <a:t>Why?</a:t>
            </a:r>
            <a:r>
              <a:rPr lang="en-US" sz="2400" dirty="0">
                <a:sym typeface="Wingdings" pitchFamily="2" charset="2"/>
              </a:rPr>
              <a:t> </a:t>
            </a:r>
          </a:p>
          <a:p>
            <a:pPr lvl="1"/>
            <a:r>
              <a:rPr lang="en-US" sz="2000" dirty="0"/>
              <a:t>To trade-off between the diverse time-scales of the dynamics.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During </a:t>
            </a:r>
            <a:r>
              <a:rPr lang="en-US" sz="2000" b="1" dirty="0"/>
              <a:t>transition</a:t>
            </a:r>
            <a:r>
              <a:rPr lang="en-US" sz="2000" dirty="0"/>
              <a:t> periods: small step size → </a:t>
            </a:r>
            <a:r>
              <a:rPr lang="en-US" sz="2000" b="1" dirty="0"/>
              <a:t>fine resolution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During </a:t>
            </a:r>
            <a:r>
              <a:rPr lang="en-US" sz="2000" b="1" dirty="0"/>
              <a:t>steady-state</a:t>
            </a:r>
            <a:r>
              <a:rPr lang="en-US" sz="2000" dirty="0"/>
              <a:t> periods: large step size → </a:t>
            </a:r>
            <a:r>
              <a:rPr lang="en-US" sz="2000" b="1" dirty="0"/>
              <a:t>faster computation</a:t>
            </a:r>
            <a:r>
              <a:rPr lang="en-US" sz="2000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1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6. Time-domain simulation algorithm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FA0CC97-9256-2840-894C-9A50F0B92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12" y="1123950"/>
            <a:ext cx="2362176" cy="386498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6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6. Time-domain simulation algorithm - 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Content Placeholder 5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306D0C1-49D3-B440-8E6B-03B92ABF8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46981"/>
            <a:ext cx="3120428" cy="3657600"/>
          </a:xfrm>
        </p:spPr>
      </p:pic>
    </p:spTree>
    <p:extLst>
      <p:ext uri="{BB962C8B-B14F-4D97-AF65-F5344CB8AC3E}">
        <p14:creationId xmlns:p14="http://schemas.microsoft.com/office/powerpoint/2010/main" val="353421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7. Experiments and Results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/>
              <a:t>Polar formulation vs. Rectangular formulation in computational efficiency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Relay event illustration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Cascading outage examples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N-2 contingency analysis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Comparison with a dc cascading outage simulator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2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7-i. Polar vs. Rectangular in computational efficiency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Purpose</a:t>
            </a:r>
          </a:p>
          <a:p>
            <a:pPr lvl="1"/>
            <a:r>
              <a:rPr lang="en-US" sz="2000" dirty="0"/>
              <a:t>To compare the computational efficiency of the polar and rectangular formulations of the model.</a:t>
            </a:r>
          </a:p>
          <a:p>
            <a:pPr lvl="1"/>
            <a:endParaRPr lang="en-US" sz="2000" dirty="0"/>
          </a:p>
          <a:p>
            <a:r>
              <a:rPr lang="en-US" sz="2400" dirty="0"/>
              <a:t>Used test systems</a:t>
            </a:r>
          </a:p>
          <a:p>
            <a:pPr lvl="1"/>
            <a:r>
              <a:rPr lang="en-US" sz="2000" dirty="0"/>
              <a:t>39-bus system</a:t>
            </a:r>
          </a:p>
          <a:p>
            <a:pPr lvl="1"/>
            <a:r>
              <a:rPr lang="en-US" sz="2000" dirty="0"/>
              <a:t>2383-bus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9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7-i. Polar vs. Rectangular in computational efficiency</a:t>
            </a:r>
          </a:p>
        </p:txBody>
      </p:sp>
      <p:pic>
        <p:nvPicPr>
          <p:cNvPr id="6" name="Content Placeholder 5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606E81B5-B814-D842-8F07-1B149B2C5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63" y="1276350"/>
            <a:ext cx="4080073" cy="34909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1. 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dirty="0"/>
              <a:t>Cascading outage simulator </a:t>
            </a:r>
          </a:p>
          <a:p>
            <a:pPr lvl="1"/>
            <a:r>
              <a:rPr lang="en-US" dirty="0"/>
              <a:t>It is designed to set and reproduce scenarios that can occur in the electric grid.</a:t>
            </a:r>
          </a:p>
          <a:p>
            <a:pPr lvl="1"/>
            <a:r>
              <a:rPr lang="en-US" dirty="0"/>
              <a:t>It allow us to study a wide variety of different mechanisms of cascading outages.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7-i. Polar vs. Rectangular in computational efficiency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Result</a:t>
            </a:r>
          </a:p>
          <a:p>
            <a:pPr lvl="1"/>
            <a:r>
              <a:rPr lang="en-US" sz="1600" dirty="0"/>
              <a:t>On Table I, in 39-bus case, the rectangular formulation required fewer linear solves for different demand losses.</a:t>
            </a:r>
          </a:p>
          <a:p>
            <a:pPr lvl="1"/>
            <a:r>
              <a:rPr lang="en-US" sz="1600" dirty="0"/>
              <a:t>On Table II, in 2383-bus case, there was no significant improvement for the rectangular formulation over the polar formulation, and the number of linear solves that resulted from both forms were almost identical.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93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7-ii. Relay event illustration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Purpose</a:t>
            </a:r>
          </a:p>
          <a:p>
            <a:pPr lvl="1"/>
            <a:r>
              <a:rPr lang="en-US" sz="2000" dirty="0"/>
              <a:t>To illustrate the different relay functions implemented in COSMIC and their time delay algorithms.</a:t>
            </a:r>
          </a:p>
          <a:p>
            <a:pPr lvl="1"/>
            <a:endParaRPr lang="en-US" sz="2000" dirty="0"/>
          </a:p>
          <a:p>
            <a:r>
              <a:rPr lang="en-US" sz="2400" dirty="0"/>
              <a:t>Used test systems</a:t>
            </a:r>
          </a:p>
          <a:p>
            <a:pPr lvl="1"/>
            <a:r>
              <a:rPr lang="en-US" sz="2000" dirty="0"/>
              <a:t>9-bus system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9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7-ii. Relay event illustration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A774BE6A-8ABB-9745-B89C-014ED9F39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08" y="1276350"/>
            <a:ext cx="4724584" cy="34909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1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7-ii. Relay event illustration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Result</a:t>
            </a:r>
            <a:endParaRPr lang="en-US" sz="2000" dirty="0"/>
          </a:p>
          <a:p>
            <a:pPr lvl="1"/>
            <a:r>
              <a:rPr lang="en-US" sz="2000" dirty="0"/>
              <a:t>A single-line outage was occurred at t=10 seconds, and DIST relay timer activate.</a:t>
            </a:r>
          </a:p>
          <a:p>
            <a:pPr lvl="1"/>
            <a:r>
              <a:rPr lang="en-US" sz="2000" dirty="0" err="1"/>
              <a:t>t</a:t>
            </a:r>
            <a:r>
              <a:rPr lang="en-US" sz="2000" baseline="-25000" dirty="0" err="1"/>
              <a:t>preset</a:t>
            </a:r>
            <a:r>
              <a:rPr lang="en-US" sz="2000" baseline="-25000" dirty="0"/>
              <a:t>−delay</a:t>
            </a:r>
            <a:r>
              <a:rPr lang="en-US" sz="2000" dirty="0"/>
              <a:t>=0.5</a:t>
            </a:r>
          </a:p>
          <a:p>
            <a:pPr lvl="1"/>
            <a:r>
              <a:rPr lang="en-US" sz="2000" dirty="0"/>
              <a:t>P</a:t>
            </a:r>
            <a:r>
              <a:rPr lang="en-US" sz="2000" baseline="-25000" dirty="0"/>
              <a:t>1</a:t>
            </a:r>
            <a:r>
              <a:rPr lang="en-US" sz="2000" dirty="0"/>
              <a:t>(t=10.5): </a:t>
            </a:r>
            <a:r>
              <a:rPr lang="en-US" sz="2000" dirty="0" err="1"/>
              <a:t>t</a:t>
            </a:r>
            <a:r>
              <a:rPr lang="en-US" sz="2000" baseline="-25000" dirty="0" err="1"/>
              <a:t>delay</a:t>
            </a:r>
            <a:r>
              <a:rPr lang="en-US" sz="2000" dirty="0"/>
              <a:t> ran out, and another line outage was occurred.</a:t>
            </a:r>
          </a:p>
          <a:p>
            <a:pPr lvl="1"/>
            <a:r>
              <a:rPr lang="en-US" sz="2000" dirty="0"/>
              <a:t>P</a:t>
            </a:r>
            <a:r>
              <a:rPr lang="en-US" sz="2000" baseline="-25000" dirty="0"/>
              <a:t>2</a:t>
            </a:r>
            <a:r>
              <a:rPr lang="en-US" sz="2000" dirty="0"/>
              <a:t>: the magenta voltage trace violated the limit, and UVLS relay timer activate.</a:t>
            </a:r>
          </a:p>
          <a:p>
            <a:pPr lvl="1"/>
            <a:r>
              <a:rPr lang="en-US" sz="2000" dirty="0"/>
              <a:t>P</a:t>
            </a:r>
            <a:r>
              <a:rPr lang="en-US" sz="2000" baseline="-25000" dirty="0"/>
              <a:t>3</a:t>
            </a:r>
            <a:r>
              <a:rPr lang="en-US" sz="2000" dirty="0"/>
              <a:t>: UVLS relay took action and shed 25% of the initial load at the bus.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21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7-iii. Cascading outage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Purpose</a:t>
            </a:r>
          </a:p>
          <a:p>
            <a:pPr lvl="1"/>
            <a:r>
              <a:rPr lang="en-US" sz="2000" dirty="0"/>
              <a:t>To demonstrates how COSMIC processes cascading events such as line branch outages, load shedding, and islanding.</a:t>
            </a:r>
          </a:p>
          <a:p>
            <a:pPr lvl="1"/>
            <a:endParaRPr lang="en-US" sz="2000" dirty="0"/>
          </a:p>
          <a:p>
            <a:r>
              <a:rPr lang="en-US" sz="2400" dirty="0"/>
              <a:t>Used test systems</a:t>
            </a:r>
          </a:p>
          <a:p>
            <a:pPr lvl="1"/>
            <a:r>
              <a:rPr lang="en-US" sz="2000" dirty="0"/>
              <a:t>39-bus system</a:t>
            </a:r>
          </a:p>
          <a:p>
            <a:pPr lvl="1"/>
            <a:r>
              <a:rPr lang="en-US" sz="2000" dirty="0"/>
              <a:t>2383-bus system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5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7-iii. Cascading outage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39-bus system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3F2CE28-983C-1940-B748-8781B67EF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42" y="1768764"/>
            <a:ext cx="4906916" cy="32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3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7-iii. Cascading outage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Result (39-bus system)</a:t>
            </a:r>
          </a:p>
          <a:p>
            <a:pPr lvl="1"/>
            <a:r>
              <a:rPr lang="en-US" sz="2000" dirty="0"/>
              <a:t>At t=3.00 sec, the system suffered a strong dynamic oscillation after the initial two exogenous events (branches 2–25 and 5–6).</a:t>
            </a:r>
          </a:p>
          <a:p>
            <a:pPr lvl="1"/>
            <a:r>
              <a:rPr lang="en-US" sz="2000" dirty="0"/>
              <a:t>At t=54.06 sec, the first OC relay at branch 4–5 triggered.</a:t>
            </a:r>
          </a:p>
          <a:p>
            <a:pPr lvl="1"/>
            <a:r>
              <a:rPr lang="en-US" sz="2000" dirty="0"/>
              <a:t>At t=55.06 and t=55.07 sec, load shedding at two buses (Bus 7 and Bus 8) occurred.</a:t>
            </a:r>
          </a:p>
          <a:p>
            <a:pPr lvl="1"/>
            <a:r>
              <a:rPr lang="en-US" sz="2000" dirty="0"/>
              <a:t>At t=55.28 sec, another two branches (10–13 and 13–14) shut down after OC relay trips. These events separated the system into two islands.</a:t>
            </a:r>
          </a:p>
          <a:p>
            <a:pPr lvl="1"/>
            <a:r>
              <a:rPr lang="en-US" sz="2000" dirty="0"/>
              <a:t>At t=55.78 sec, two branches (3–4 and 17–18) were taken off the grid and this resulted in another island. The system eventually ended up with three isolated networks.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6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7-iii. Cascading outage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2383-bus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F1F64A7-B9C2-5948-BB30-49A10940C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761971"/>
            <a:ext cx="3657600" cy="31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7-iii. Cascading outage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2383-bus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1AAC080-536E-5B44-8ACB-181BDB21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7" y="1871662"/>
            <a:ext cx="703166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8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7-iii. Cascading outage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Result (2383-bus system)</a:t>
            </a:r>
          </a:p>
          <a:p>
            <a:pPr lvl="1"/>
            <a:r>
              <a:rPr lang="en-US" sz="2000" dirty="0"/>
              <a:t>In the early phase of this cascading outages, the occurrence of the components failed relatively slowly, but it speeds up as the number of failures increased (check top panel).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When the system condition was substantially compromised, fast collapse occurs and the majority of the branch undergo outages as well as the load shedding events (check lower panel).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1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2. Proposed Method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“Cascading Outage Simulator with Multi-process Integration Capabilities” (COSMIC)</a:t>
            </a:r>
          </a:p>
          <a:p>
            <a:endParaRPr lang="en-US" b="1" dirty="0"/>
          </a:p>
          <a:p>
            <a:r>
              <a:rPr lang="en-US" sz="2400" dirty="0"/>
              <a:t>Hybrid System Modeling in COSMIC</a:t>
            </a:r>
          </a:p>
          <a:p>
            <a:pPr lvl="1"/>
            <a:r>
              <a:rPr lang="en-US" sz="2000" dirty="0"/>
              <a:t>Hybrid differential-algebraic formulation</a:t>
            </a:r>
          </a:p>
          <a:p>
            <a:pPr lvl="1"/>
            <a:r>
              <a:rPr lang="en-US" sz="2000" dirty="0"/>
              <a:t>Relay modeling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Solving the hybrid DAE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44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7-iv. N-2 contingency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Purpose</a:t>
            </a:r>
          </a:p>
          <a:p>
            <a:pPr lvl="1"/>
            <a:r>
              <a:rPr lang="en-US" sz="2000" dirty="0"/>
              <a:t>To studies the impact of different load modeling assumptions on cascading failure sizes.</a:t>
            </a:r>
          </a:p>
          <a:p>
            <a:pPr lvl="1"/>
            <a:endParaRPr lang="en-US" sz="2000" dirty="0"/>
          </a:p>
          <a:p>
            <a:r>
              <a:rPr lang="en-US" sz="2400" dirty="0"/>
              <a:t>Used test systems</a:t>
            </a:r>
          </a:p>
          <a:p>
            <a:pPr lvl="1"/>
            <a:r>
              <a:rPr lang="en-US" sz="2000" dirty="0"/>
              <a:t>2383-bus system.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8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7-iv. N-2 contingency analysis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E4F5DDA-0D1C-FD49-A590-3CF8AAC79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0" y="1276350"/>
            <a:ext cx="4433459" cy="34909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8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7-iv. N-2 contingency analysis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4E97ADB3-28F0-664A-99EF-BB3835C82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40025"/>
            <a:ext cx="6400800" cy="275459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98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7-iv. N-2 contingency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Result</a:t>
            </a:r>
          </a:p>
          <a:p>
            <a:pPr lvl="1"/>
            <a:r>
              <a:rPr lang="en-US" sz="2000" dirty="0"/>
              <a:t>The CCDF plots of demand losses exhibit a heavy-tailed blackout size distribution.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As can be seen in Table IV, the probabilities of large demand losses varies.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 Load models play an important role in dynamic simulation and may increase the frequency of nonconvergence if they are not properly modeled.</a:t>
            </a:r>
          </a:p>
          <a:p>
            <a:pPr lvl="1"/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6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7-v. Comparison with a dc cascading outage simulator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Purpose</a:t>
            </a:r>
          </a:p>
          <a:p>
            <a:pPr lvl="1"/>
            <a:r>
              <a:rPr lang="en-US" sz="2000" dirty="0"/>
              <a:t>To compare results from COSMIC with results from a dc-power flow based model of cascading failure.</a:t>
            </a:r>
          </a:p>
          <a:p>
            <a:pPr lvl="1"/>
            <a:endParaRPr lang="en-US" sz="2000" dirty="0"/>
          </a:p>
          <a:p>
            <a:r>
              <a:rPr lang="en-US" sz="2400" dirty="0"/>
              <a:t>Used test systems</a:t>
            </a:r>
          </a:p>
          <a:p>
            <a:pPr lvl="1"/>
            <a:r>
              <a:rPr lang="en-US" sz="2000" dirty="0"/>
              <a:t>2383-bus system.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5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7-v. Comparison with a dc cascading outage simulator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The probabilities of demand 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0EEC35-925F-F743-AB84-D8A60DD9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933268"/>
            <a:ext cx="3657600" cy="29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6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7-v. Comparison with a dc cascading outage simulator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Result (probabilities of demand loss)</a:t>
            </a:r>
            <a:endParaRPr lang="en-US" sz="2000" dirty="0"/>
          </a:p>
          <a:p>
            <a:pPr lvl="1"/>
            <a:r>
              <a:rPr lang="en-US" sz="2000" dirty="0"/>
              <a:t>The probability of demand losses in the dc simulator is lower than that of COSMIC for the same amount of demand losses.</a:t>
            </a:r>
          </a:p>
          <a:p>
            <a:pPr lvl="1"/>
            <a:r>
              <a:rPr lang="en-US" sz="2000" dirty="0"/>
              <a:t>The dc model is much more stable and does not run into problems of numerical nonconvergence.</a:t>
            </a:r>
          </a:p>
          <a:p>
            <a:pPr lvl="1"/>
            <a:r>
              <a:rPr lang="en-US" sz="2000" dirty="0"/>
              <a:t>COSMIC assumes that the network or sub-network in which the numerical failure occurred experienced a complete blackout.</a:t>
            </a:r>
          </a:p>
          <a:p>
            <a:pPr lvl="1"/>
            <a:r>
              <a:rPr lang="en-US" sz="2000" dirty="0"/>
              <a:t>As a result, numerical failures in solving the DAE system greatly contributed to the larger blackout sizes. </a:t>
            </a:r>
            <a:br>
              <a:rPr lang="en-US" sz="2000" dirty="0"/>
            </a:br>
            <a:r>
              <a:rPr lang="en-US" sz="2000" dirty="0"/>
              <a:t>→ It may deteriorate the accuracy.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56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7-v. Comparison with a dc cascading outage simulator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Path agreement measurement (PAM)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F4277C5-24B6-7644-BB19-25B17A2F4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24" y="1851422"/>
            <a:ext cx="45483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7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7-v. Comparison with a dc cascading outage simulator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Result (PAM)</a:t>
            </a:r>
            <a:endParaRPr lang="en-US" sz="1200" dirty="0"/>
          </a:p>
          <a:p>
            <a:pPr lvl="1"/>
            <a:r>
              <a:rPr lang="en-US" sz="2000" dirty="0"/>
              <a:t>The average between the two models for the whole set of sequences is 0.1948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When we computed only for first ten branch outage event,</a:t>
            </a:r>
            <a:br>
              <a:rPr lang="en-US" sz="2000" dirty="0"/>
            </a:br>
            <a:r>
              <a:rPr lang="en-US" sz="2000" dirty="0"/>
              <a:t>the average R increased to 0.3487, and some of the cascading paths showed a perfect match (R=1).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cascading paths resulting from the two models tend to agree during the early stages of cascading.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21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My Research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Purpose / Goal</a:t>
            </a:r>
          </a:p>
          <a:p>
            <a:pPr lvl="1"/>
            <a:r>
              <a:rPr lang="en-US" sz="2000" dirty="0"/>
              <a:t>Forecast or detect (in real-time) cascading outages in power systems.</a:t>
            </a:r>
          </a:p>
          <a:p>
            <a:pPr lvl="1"/>
            <a:endParaRPr lang="en-US" sz="2000" dirty="0"/>
          </a:p>
          <a:p>
            <a:r>
              <a:rPr lang="en-US" sz="2400" dirty="0"/>
              <a:t>Approach</a:t>
            </a:r>
          </a:p>
          <a:p>
            <a:pPr lvl="1"/>
            <a:r>
              <a:rPr lang="en-US" sz="2000" dirty="0"/>
              <a:t>Use a GNN based model to predict or detect cascading outages.</a:t>
            </a:r>
          </a:p>
          <a:p>
            <a:pPr lvl="1"/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3. Hybrid differential-algebraic formulation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In COSMIC, Dynamic power networks are modeled as sets of DAEs.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A set of Differential equations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A set of Algebraic equations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A set of Constraints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97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My Research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Experiments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Data generation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Design the GNN based model architecture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Train &amp; Test the model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Tune the hyper-parameters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D6E3-E8E1-064A-AA53-6674C09EB891}"/>
              </a:ext>
            </a:extLst>
          </p:cNvPr>
          <p:cNvSpPr txBox="1"/>
          <p:nvPr/>
        </p:nvSpPr>
        <p:spPr>
          <a:xfrm>
            <a:off x="5848709" y="6400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72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 err="1"/>
              <a:t>i</a:t>
            </a:r>
            <a:r>
              <a:rPr lang="en-US" sz="2800" dirty="0"/>
              <a:t>. Data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000" dirty="0"/>
                  <a:t>N-bus system</a:t>
                </a:r>
              </a:p>
              <a:p>
                <a:pPr lvl="1"/>
                <a:r>
                  <a:rPr lang="en-US" sz="1600" dirty="0"/>
                  <a:t>N-2 contingency</a:t>
                </a:r>
              </a:p>
              <a:p>
                <a:pPr lvl="1"/>
                <a:r>
                  <a:rPr lang="en-US" sz="1600" dirty="0"/>
                  <a:t>The number of possible outage pairs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Need to give </a:t>
                </a:r>
                <a:r>
                  <a:rPr lang="en-US" sz="1600" b="1" dirty="0"/>
                  <a:t>randomnes</a:t>
                </a:r>
                <a:r>
                  <a:rPr lang="en-US" sz="1600" dirty="0"/>
                  <a:t>s to create large size of dataset 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How to create randomness?</a:t>
                </a: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/>
                  <a:t> is a feature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sz="1600" dirty="0"/>
                  <a:t> is a normal distribution with mean zero and standard deviation proportional to the data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Code files</a:t>
                </a:r>
              </a:p>
              <a:p>
                <a:pPr lvl="1"/>
                <a:r>
                  <a:rPr lang="en-US" sz="1600" dirty="0">
                    <a:hlinkClick r:id="rId3"/>
                  </a:rPr>
                  <a:t>Generate_dataset.ipynb</a:t>
                </a:r>
                <a:endParaRPr lang="en-US" sz="1600" dirty="0"/>
              </a:p>
              <a:p>
                <a:pPr lvl="1"/>
                <a:r>
                  <a:rPr lang="en-US" sz="1600" dirty="0" err="1">
                    <a:hlinkClick r:id="rId4"/>
                  </a:rPr>
                  <a:t>Exploratory_Data_Analysis.ipynb</a:t>
                </a:r>
                <a:endParaRPr lang="en-US" sz="1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5"/>
                <a:stretch>
                  <a:fillRect l="-46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D6E3-E8E1-064A-AA53-6674C09EB891}"/>
              </a:ext>
            </a:extLst>
          </p:cNvPr>
          <p:cNvSpPr txBox="1"/>
          <p:nvPr/>
        </p:nvSpPr>
        <p:spPr>
          <a:xfrm>
            <a:off x="5848709" y="6400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07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ii. Design the GNN based model architecture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000" dirty="0"/>
              <a:t>Does the model ARCHITECTURE is proper for the GOAL?</a:t>
            </a:r>
          </a:p>
          <a:p>
            <a:pPr lvl="1"/>
            <a:r>
              <a:rPr lang="en-US" sz="1600" dirty="0"/>
              <a:t>WHY?</a:t>
            </a:r>
          </a:p>
          <a:p>
            <a:pPr lvl="1"/>
            <a:endParaRPr lang="en-US" sz="1600" dirty="0"/>
          </a:p>
          <a:p>
            <a:r>
              <a:rPr lang="en-US" sz="2000" dirty="0"/>
              <a:t>What is the STRENGTH of the model ARCHITECTURE? </a:t>
            </a:r>
          </a:p>
          <a:p>
            <a:pPr lvl="1"/>
            <a:r>
              <a:rPr lang="en-US" sz="1600" dirty="0"/>
              <a:t>WHY?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D6E3-E8E1-064A-AA53-6674C09EB891}"/>
              </a:ext>
            </a:extLst>
          </p:cNvPr>
          <p:cNvSpPr txBox="1"/>
          <p:nvPr/>
        </p:nvSpPr>
        <p:spPr>
          <a:xfrm>
            <a:off x="5848709" y="6400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05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iii. Train &amp; Test the model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D6E3-E8E1-064A-AA53-6674C09EB891}"/>
              </a:ext>
            </a:extLst>
          </p:cNvPr>
          <p:cNvSpPr txBox="1"/>
          <p:nvPr/>
        </p:nvSpPr>
        <p:spPr>
          <a:xfrm>
            <a:off x="5848709" y="6400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01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iv. Tune the hyper-parameters of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D6E3-E8E1-064A-AA53-6674C09EB891}"/>
              </a:ext>
            </a:extLst>
          </p:cNvPr>
          <p:cNvSpPr txBox="1"/>
          <p:nvPr/>
        </p:nvSpPr>
        <p:spPr>
          <a:xfrm>
            <a:off x="5848709" y="6400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96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Results (What we want to see…)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000" dirty="0"/>
              <a:t>High enough prediction or detection accuracy.</a:t>
            </a:r>
          </a:p>
          <a:p>
            <a:endParaRPr lang="en-US" sz="2000" dirty="0"/>
          </a:p>
          <a:p>
            <a:r>
              <a:rPr lang="en-US" sz="2000" dirty="0"/>
              <a:t>Extremely high computational efficiency compared to old methods.</a:t>
            </a:r>
          </a:p>
          <a:p>
            <a:endParaRPr lang="en-US" sz="2000" dirty="0"/>
          </a:p>
          <a:p>
            <a:r>
              <a:rPr lang="en-US" sz="2000" dirty="0"/>
              <a:t>A GNN based model having significantly fewer nodes (trainable parameters) than other deep learning 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D6E3-E8E1-064A-AA53-6674C09EB891}"/>
              </a:ext>
            </a:extLst>
          </p:cNvPr>
          <p:cNvSpPr txBox="1"/>
          <p:nvPr/>
        </p:nvSpPr>
        <p:spPr>
          <a:xfrm>
            <a:off x="5848709" y="6400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4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Reference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[1] J. Song, E. </a:t>
            </a:r>
            <a:r>
              <a:rPr lang="en-US" dirty="0" err="1"/>
              <a:t>Cotilla</a:t>
            </a:r>
            <a:r>
              <a:rPr lang="en-US" dirty="0"/>
              <a:t>-Sanchez, G. </a:t>
            </a:r>
            <a:r>
              <a:rPr lang="en-US" dirty="0" err="1"/>
              <a:t>Ghanavati</a:t>
            </a:r>
            <a:r>
              <a:rPr lang="en-US" dirty="0"/>
              <a:t> and P. D. H. Hines, “Dynamic Modeling of Cascading Failure in Power Systems,” in IEEE Transactions on Power Systems, vol. 31, no. 3, pp. 2085-2095, May 2016.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[2] M. </a:t>
            </a:r>
            <a:r>
              <a:rPr lang="en-US" dirty="0" err="1"/>
              <a:t>Papic</a:t>
            </a:r>
            <a:r>
              <a:rPr lang="en-US" dirty="0"/>
              <a:t> et al., “Survey of tools for risk assessment of cascading out- ages,” in Proc. IEEE Power and Energy Soc. General Meeting, 2011, pp. 1–9.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[3] M. </a:t>
            </a:r>
            <a:r>
              <a:rPr lang="en-US" dirty="0" err="1"/>
              <a:t>Vaiman</a:t>
            </a:r>
            <a:r>
              <a:rPr lang="en-US" dirty="0"/>
              <a:t> et al., “Risk assessment of cascading outages: method- ologies and challenges,” IEEE Trans. Power Syst., vol. 27, no. 2, pp. 631–641, May 2012.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[4] I. Dobson, B. A. Carreras, V. E. Lynch, and D. E. Newman, “Com- plex systems analysis of series of blackouts: cascading failure, critical points, and self-organization,” Chaos: Interdisciplinary J. Nonlinear Sci., vol. 17, no. 2, p. 026103, 2007.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[5] M. </a:t>
            </a:r>
            <a:r>
              <a:rPr lang="en-US" dirty="0" err="1"/>
              <a:t>Eppstein</a:t>
            </a:r>
            <a:r>
              <a:rPr lang="en-US" dirty="0"/>
              <a:t> and P. Hines, “A ‘random chemistry’ algorithm for </a:t>
            </a:r>
            <a:r>
              <a:rPr lang="en-US" dirty="0" err="1"/>
              <a:t>iden</a:t>
            </a:r>
            <a:r>
              <a:rPr lang="en-US" dirty="0"/>
              <a:t>- </a:t>
            </a:r>
            <a:r>
              <a:rPr lang="en-US" dirty="0" err="1"/>
              <a:t>tifying</a:t>
            </a:r>
            <a:r>
              <a:rPr lang="en-US" dirty="0"/>
              <a:t> collections of multiple contingencies that initiate cascading failure,” IEEE Trans. Power Syst., vol. 27, no. 3, pp. 1698–1705, Aug. 2012.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[6] “Trapezoidal Rule,” Math24, 30-Apr-2020. [Online]. Available: https://www.math24.net/trapezoidal-rule/. [Accessed: 07-Jan-2021].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[7] P. Hines, J. Apt, and S. Talukdar, “Large blackouts in North America: historical trends and policy implications,” Energy Policy, vol. 37, no. 12, pp. 5249–5259, 2009.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[8] B. A. Carreras, D. E. Newman, I. Dobson, and N. S. </a:t>
            </a:r>
            <a:r>
              <a:rPr lang="en-US" dirty="0" err="1"/>
              <a:t>Degala</a:t>
            </a:r>
            <a:r>
              <a:rPr lang="en-US" dirty="0"/>
              <a:t>, “Val- </a:t>
            </a:r>
            <a:r>
              <a:rPr lang="en-US" dirty="0" err="1"/>
              <a:t>idating</a:t>
            </a:r>
            <a:r>
              <a:rPr lang="en-US" dirty="0"/>
              <a:t> OPA with WECC data,” in 2013 46th Hawaii Int. Conf. on System Sciences (HICSS), Jan. 2013, pp. 2197–2204.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[9] D. Deka and S. </a:t>
            </a:r>
            <a:r>
              <a:rPr lang="en-US" dirty="0" err="1"/>
              <a:t>Misra</a:t>
            </a:r>
            <a:r>
              <a:rPr lang="en-US" dirty="0"/>
              <a:t>, “Learning for DC-OPF: Classifying active sets using neural nets,” 2019 IEEE Milan </a:t>
            </a:r>
            <a:r>
              <a:rPr lang="en-US" dirty="0" err="1"/>
              <a:t>PowerTech</a:t>
            </a:r>
            <a:r>
              <a:rPr lang="en-US" dirty="0"/>
              <a:t>, Milan, Italy, 2019, pp. 1-6.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6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3-i. A set of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/>
                  <a:t>		(1)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is a vector of </a:t>
                </a:r>
                <a:r>
                  <a:rPr lang="en-US" sz="2000" b="1" dirty="0"/>
                  <a:t>continuous state variables</a:t>
                </a:r>
                <a:r>
                  <a:rPr lang="en-US" sz="2000" dirty="0"/>
                  <a:t> that change with time according to a set of </a:t>
                </a:r>
                <a:r>
                  <a:rPr lang="en-US" sz="2000" b="1" dirty="0"/>
                  <a:t>differential equations</a:t>
                </a:r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(1) represents the </a:t>
                </a:r>
                <a:r>
                  <a:rPr lang="en-US" sz="2000" b="1" dirty="0"/>
                  <a:t>machine dynamics</a:t>
                </a:r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0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3-i. A set of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E.g. equation for rotor speed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is a machine inertia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is a damping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mechanical power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generator power output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2"/>
                <a:stretch>
                  <a:fillRect l="-1080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3-ii. A set of algebraic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>
                    <a:latin typeface="Cambria Math" panose="02040503050406030204" pitchFamily="18" charset="0"/>
                  </a:rPr>
                  <a:t>(2)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000" dirty="0"/>
                  <a:t> is a vector of </a:t>
                </a:r>
                <a:r>
                  <a:rPr lang="en-US" sz="2000" b="1" dirty="0"/>
                  <a:t>continuous state variables</a:t>
                </a:r>
                <a:r>
                  <a:rPr lang="en-US" sz="2000" dirty="0"/>
                  <a:t> that have </a:t>
                </a:r>
                <a:r>
                  <a:rPr lang="en-US" sz="2000" b="1" dirty="0"/>
                  <a:t>pure algebraic relationships</a:t>
                </a:r>
                <a:r>
                  <a:rPr lang="en-US" sz="2000" dirty="0"/>
                  <a:t> to other variables in the system.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(2) encapsulates the standard ac </a:t>
                </a:r>
                <a:r>
                  <a:rPr lang="en-US" sz="2000" b="1" dirty="0"/>
                  <a:t>power flow equations</a:t>
                </a:r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It is largely dependent on the load models (ZIPE).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8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3-ii. A set of algebraic equations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490912"/>
          </a:xfrm>
        </p:spPr>
        <p:txBody>
          <a:bodyPr>
            <a:normAutofit/>
          </a:bodyPr>
          <a:lstStyle/>
          <a:p>
            <a:r>
              <a:rPr lang="en-US" sz="2400" dirty="0"/>
              <a:t>ZIPE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7C24D0D-0F77-2E4D-9B24-65A983B44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11" y="1485900"/>
            <a:ext cx="445358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1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8878"/>
            <a:ext cx="8229600" cy="575072"/>
          </a:xfrm>
        </p:spPr>
        <p:txBody>
          <a:bodyPr>
            <a:normAutofit/>
          </a:bodyPr>
          <a:lstStyle/>
          <a:p>
            <a:r>
              <a:rPr lang="en-US" sz="2800" dirty="0"/>
              <a:t>3-iii. A set of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		(3)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/>
                  <a:t> is a vector of </a:t>
                </a:r>
                <a:r>
                  <a:rPr lang="en-US" sz="2000" b="1" dirty="0"/>
                  <a:t>state variables</a:t>
                </a:r>
                <a:r>
                  <a:rPr lang="en-US" sz="2000" dirty="0"/>
                  <a:t> (relay status) that can only take integer states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1]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(3) represents the </a:t>
                </a:r>
                <a:r>
                  <a:rPr lang="en-US" sz="2000" b="1" dirty="0"/>
                  <a:t>constraints</a:t>
                </a:r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If a constraint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fails, an outage occurs, an associated counter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(relay) activates.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6351"/>
                <a:ext cx="8229600" cy="3490912"/>
              </a:xfr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E63A-3EC5-264C-B290-6DF9C0DFC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ABD0-22CF-1D43-A1CF-C7C2E82CF8C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65716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7067</TotalTime>
  <Words>2457</Words>
  <Application>Microsoft Macintosh PowerPoint</Application>
  <PresentationFormat>On-screen Show (16:9)</PresentationFormat>
  <Paragraphs>330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16-9 Cover</vt:lpstr>
      <vt:lpstr>16-9 White Backgroud</vt:lpstr>
      <vt:lpstr>PowerPoint Presentation</vt:lpstr>
      <vt:lpstr>1. Motivation</vt:lpstr>
      <vt:lpstr>2. Proposed Method</vt:lpstr>
      <vt:lpstr>3. Hybrid differential-algebraic formulation</vt:lpstr>
      <vt:lpstr>3-i. A set of differential equations</vt:lpstr>
      <vt:lpstr>3-i. A set of differential equations</vt:lpstr>
      <vt:lpstr>3-ii. A set of algebraic equations</vt:lpstr>
      <vt:lpstr>3-ii. A set of algebraic equations</vt:lpstr>
      <vt:lpstr>3-iii. A set of constraints</vt:lpstr>
      <vt:lpstr>3. Hybrid differential-algebraic formulation</vt:lpstr>
      <vt:lpstr>4. Relay modeling</vt:lpstr>
      <vt:lpstr>5. Solving the hybrid DAE </vt:lpstr>
      <vt:lpstr>5. Solving the hybrid DAE </vt:lpstr>
      <vt:lpstr>5. Solving the hybrid DAE </vt:lpstr>
      <vt:lpstr>6. Time-domain simulation algorithm</vt:lpstr>
      <vt:lpstr>6. Time-domain simulation algorithm - Flowchart</vt:lpstr>
      <vt:lpstr>7. Experiments and Results</vt:lpstr>
      <vt:lpstr>7-i. Polar vs. Rectangular in computational efficiency</vt:lpstr>
      <vt:lpstr>7-i. Polar vs. Rectangular in computational efficiency</vt:lpstr>
      <vt:lpstr>7-i. Polar vs. Rectangular in computational efficiency</vt:lpstr>
      <vt:lpstr>7-ii. Relay event illustration</vt:lpstr>
      <vt:lpstr>7-ii. Relay event illustration</vt:lpstr>
      <vt:lpstr>7-ii. Relay event illustration</vt:lpstr>
      <vt:lpstr>7-iii. Cascading outage examples</vt:lpstr>
      <vt:lpstr>7-iii. Cascading outage examples</vt:lpstr>
      <vt:lpstr>7-iii. Cascading outage examples</vt:lpstr>
      <vt:lpstr>7-iii. Cascading outage examples</vt:lpstr>
      <vt:lpstr>7-iii. Cascading outage examples</vt:lpstr>
      <vt:lpstr>7-iii. Cascading outage examples</vt:lpstr>
      <vt:lpstr>7-iv. N-2 contingency analysis</vt:lpstr>
      <vt:lpstr>7-iv. N-2 contingency analysis</vt:lpstr>
      <vt:lpstr>7-iv. N-2 contingency analysis</vt:lpstr>
      <vt:lpstr>7-iv. N-2 contingency analysis</vt:lpstr>
      <vt:lpstr>7-v. Comparison with a dc cascading outage simulator</vt:lpstr>
      <vt:lpstr>7-v. Comparison with a dc cascading outage simulator</vt:lpstr>
      <vt:lpstr>7-v. Comparison with a dc cascading outage simulator</vt:lpstr>
      <vt:lpstr>7-v. Comparison with a dc cascading outage simulator</vt:lpstr>
      <vt:lpstr>7-v. Comparison with a dc cascading outage simulator</vt:lpstr>
      <vt:lpstr>My Research Project</vt:lpstr>
      <vt:lpstr>My Research Project</vt:lpstr>
      <vt:lpstr>i. Data generation</vt:lpstr>
      <vt:lpstr>ii. Design the GNN based model architecture </vt:lpstr>
      <vt:lpstr>iii. Train &amp; Test the model </vt:lpstr>
      <vt:lpstr>iv. Tune the hyper-parameters of the model</vt:lpstr>
      <vt:lpstr>Results (What we want to see…)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Park JeeHyun</cp:lastModifiedBy>
  <cp:revision>420</cp:revision>
  <cp:lastPrinted>2011-01-24T02:49:42Z</cp:lastPrinted>
  <dcterms:created xsi:type="dcterms:W3CDTF">2011-06-30T15:04:08Z</dcterms:created>
  <dcterms:modified xsi:type="dcterms:W3CDTF">2021-01-14T23:34:06Z</dcterms:modified>
  <cp:category/>
</cp:coreProperties>
</file>